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Lst>
  <p:sldSz cx="9906000" cy="6858000" type="A4"/>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D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290"/>
    <p:restoredTop sz="94659"/>
  </p:normalViewPr>
  <p:slideViewPr>
    <p:cSldViewPr snapToGrid="0">
      <p:cViewPr>
        <p:scale>
          <a:sx n="99" d="100"/>
          <a:sy n="99" d="100"/>
        </p:scale>
        <p:origin x="160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2248276-0073-5B4C-8475-3F0A6B289DAB}" type="datetimeFigureOut">
              <a:rPr lang="en-US" smtClean="0"/>
              <a:t>6/30/25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2175264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2248276-0073-5B4C-8475-3F0A6B289DAB}" type="datetimeFigureOut">
              <a:rPr lang="en-US" smtClean="0"/>
              <a:t>6/30/25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4007550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2248276-0073-5B4C-8475-3F0A6B289DAB}" type="datetimeFigureOut">
              <a:rPr lang="en-US" smtClean="0"/>
              <a:t>6/30/25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2498383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2248276-0073-5B4C-8475-3F0A6B289DAB}" type="datetimeFigureOut">
              <a:rPr lang="en-US" smtClean="0"/>
              <a:t>6/30/25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1426831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2248276-0073-5B4C-8475-3F0A6B289DAB}" type="datetimeFigureOut">
              <a:rPr lang="en-US" smtClean="0"/>
              <a:t>6/30/25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2275236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2248276-0073-5B4C-8475-3F0A6B289DAB}" type="datetimeFigureOut">
              <a:rPr lang="en-US" smtClean="0"/>
              <a:t>6/30/25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2520047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48276-0073-5B4C-8475-3F0A6B289DAB}" type="datetimeFigureOut">
              <a:rPr lang="en-US" smtClean="0"/>
              <a:t>6/30/25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1944163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2248276-0073-5B4C-8475-3F0A6B289DAB}" type="datetimeFigureOut">
              <a:rPr lang="en-US" smtClean="0"/>
              <a:t>6/30/25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482286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2248276-0073-5B4C-8475-3F0A6B289DAB}" type="datetimeFigureOut">
              <a:rPr lang="en-US" smtClean="0"/>
              <a:t>6/30/25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336155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2248276-0073-5B4C-8475-3F0A6B289DAB}" type="datetimeFigureOut">
              <a:rPr lang="en-US" smtClean="0"/>
              <a:t>6/30/25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263404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2248276-0073-5B4C-8475-3F0A6B289DAB}" type="datetimeFigureOut">
              <a:rPr lang="en-US" smtClean="0"/>
              <a:t>6/30/25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584175-97A2-1042-9491-92DE0FEB583C}" type="slidenum">
              <a:rPr lang="en-US" smtClean="0"/>
              <a:t>‹#›</a:t>
            </a:fld>
            <a:endParaRPr lang="en-US" dirty="0"/>
          </a:p>
        </p:txBody>
      </p:sp>
    </p:spTree>
    <p:extLst>
      <p:ext uri="{BB962C8B-B14F-4D97-AF65-F5344CB8AC3E}">
        <p14:creationId xmlns:p14="http://schemas.microsoft.com/office/powerpoint/2010/main" val="2714082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2248276-0073-5B4C-8475-3F0A6B289DAB}" type="datetimeFigureOut">
              <a:rPr lang="en-US" smtClean="0"/>
              <a:t>6/30/25</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3584175-97A2-1042-9491-92DE0FEB583C}" type="slidenum">
              <a:rPr lang="en-US" smtClean="0"/>
              <a:t>‹#›</a:t>
            </a:fld>
            <a:endParaRPr lang="en-US" dirty="0"/>
          </a:p>
        </p:txBody>
      </p:sp>
    </p:spTree>
    <p:extLst>
      <p:ext uri="{BB962C8B-B14F-4D97-AF65-F5344CB8AC3E}">
        <p14:creationId xmlns:p14="http://schemas.microsoft.com/office/powerpoint/2010/main" val="35922776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4FC5158-6784-FE14-4070-1D1F3D0D5DD7}"/>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76B19F86-CD91-F1CA-54A3-213691DF31B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sp>
        <p:nvSpPr>
          <p:cNvPr id="6" name="Text Box 2">
            <a:extLst>
              <a:ext uri="{FF2B5EF4-FFF2-40B4-BE49-F238E27FC236}">
                <a16:creationId xmlns:a16="http://schemas.microsoft.com/office/drawing/2014/main" id="{DF8EB67B-3066-3DE4-2E90-796C30ACCD82}"/>
              </a:ext>
            </a:extLst>
          </p:cNvPr>
          <p:cNvSpPr txBox="1"/>
          <p:nvPr/>
        </p:nvSpPr>
        <p:spPr>
          <a:xfrm>
            <a:off x="1966910" y="770127"/>
            <a:ext cx="5972175" cy="64198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1400" b="1" u="sng" kern="100" dirty="0">
                <a:solidFill>
                  <a:srgbClr val="000000"/>
                </a:solidFill>
                <a:effectLst/>
                <a:latin typeface="Twinkl Cursive Unlooped Thin" panose="02000000000000000000" pitchFamily="2" charset="77"/>
                <a:ea typeface="Aptos" panose="020B0004020202020204" pitchFamily="34" charset="0"/>
                <a:cs typeface="Times New Roman" panose="02020603050405020304" pitchFamily="18" charset="0"/>
              </a:rPr>
              <a:t>PSHE – Theme and Content Overview</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 Box 3">
            <a:extLst>
              <a:ext uri="{FF2B5EF4-FFF2-40B4-BE49-F238E27FC236}">
                <a16:creationId xmlns:a16="http://schemas.microsoft.com/office/drawing/2014/main" id="{FABC4BF1-9E99-1746-648B-E120FF8E563E}"/>
              </a:ext>
            </a:extLst>
          </p:cNvPr>
          <p:cNvSpPr txBox="1"/>
          <p:nvPr/>
        </p:nvSpPr>
        <p:spPr>
          <a:xfrm>
            <a:off x="292419" y="1072578"/>
            <a:ext cx="2408555" cy="76517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pPr>
            <a:r>
              <a:rPr lang="en-GB" sz="1050"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‘Jesus said: “love your neighbour as</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buNone/>
            </a:pPr>
            <a:r>
              <a:rPr lang="en-GB" sz="1050"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yourself”’.</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buNone/>
            </a:pPr>
            <a:r>
              <a:rPr lang="en-GB" sz="1050" i="1"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(Mark 12:31)</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r>
              <a:rPr lang="en-GB" kern="100" dirty="0">
                <a:ln>
                  <a:noFill/>
                </a:ln>
                <a:effectLst/>
                <a:latin typeface="Twinkl Cursive Unlooped Thin" panose="02000000000000000000" pitchFamily="2" charset="77"/>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Text Box 3">
            <a:extLst>
              <a:ext uri="{FF2B5EF4-FFF2-40B4-BE49-F238E27FC236}">
                <a16:creationId xmlns:a16="http://schemas.microsoft.com/office/drawing/2014/main" id="{180D90AB-B5FC-51BE-5764-E8923CC543CE}"/>
              </a:ext>
            </a:extLst>
          </p:cNvPr>
          <p:cNvSpPr txBox="1"/>
          <p:nvPr/>
        </p:nvSpPr>
        <p:spPr>
          <a:xfrm>
            <a:off x="3869372" y="1072578"/>
            <a:ext cx="2408555" cy="76517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pPr>
            <a:r>
              <a:rPr lang="en-GB" sz="1050"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‘Do your work and be happy as if you were serving God.’</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buNone/>
            </a:pPr>
            <a:r>
              <a:rPr lang="en-GB" sz="1050" i="1"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(Colossians 3:23)</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r>
              <a:rPr lang="en-GB" kern="100" dirty="0">
                <a:ln>
                  <a:noFill/>
                </a:ln>
                <a:effectLst/>
                <a:latin typeface="Twinkl Cursive Unlooped Thin" panose="02000000000000000000" pitchFamily="2" charset="77"/>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9" name="Text Box 3">
            <a:extLst>
              <a:ext uri="{FF2B5EF4-FFF2-40B4-BE49-F238E27FC236}">
                <a16:creationId xmlns:a16="http://schemas.microsoft.com/office/drawing/2014/main" id="{44248ECC-D1D6-A21D-648E-B03C8AD6BB8E}"/>
              </a:ext>
            </a:extLst>
          </p:cNvPr>
          <p:cNvSpPr txBox="1"/>
          <p:nvPr/>
        </p:nvSpPr>
        <p:spPr>
          <a:xfrm>
            <a:off x="7174865" y="1072577"/>
            <a:ext cx="2408555" cy="76517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pPr>
            <a:r>
              <a:rPr lang="en-GB" sz="1050"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‘I praise you God for I am fearfully and wonderfully made.’</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buNone/>
            </a:pPr>
            <a:r>
              <a:rPr lang="en-GB" sz="1050" i="1" dirty="0">
                <a:ln>
                  <a:noFill/>
                </a:ln>
                <a:solidFill>
                  <a:srgbClr val="000000"/>
                </a:solidFill>
                <a:effectLst/>
                <a:latin typeface="Twinkl Cursive Unlooped Thin" panose="02000000000000000000" pitchFamily="2" charset="77"/>
                <a:ea typeface="Times New Roman" panose="02020603050405020304" pitchFamily="18" charset="0"/>
                <a:cs typeface="Times New Roman" panose="02020603050405020304" pitchFamily="18" charset="0"/>
              </a:rPr>
              <a:t>(Psalm 139:14)</a:t>
            </a:r>
            <a:endParaRPr lang="en-GB" sz="800" dirty="0">
              <a:solidFill>
                <a:srgbClr val="000000"/>
              </a:solidFill>
              <a:effectLst/>
              <a:latin typeface="Helvetica" pitchFamily="2" charset="0"/>
              <a:ea typeface="Times New Roman" panose="02020603050405020304" pitchFamily="18" charset="0"/>
              <a:cs typeface="Times New Roman" panose="02020603050405020304" pitchFamily="18" charset="0"/>
            </a:endParaRPr>
          </a:p>
          <a:p>
            <a:pPr algn="ctr"/>
            <a:r>
              <a:rPr lang="en-GB" kern="100" dirty="0">
                <a:ln>
                  <a:noFill/>
                </a:ln>
                <a:effectLst/>
                <a:latin typeface="Twinkl Cursive Unlooped Thin" panose="02000000000000000000" pitchFamily="2" charset="77"/>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0" name="Picture 9" descr="A green shield with a gold border and a cross with keys&#10;&#10;Description automatically generated">
            <a:extLst>
              <a:ext uri="{FF2B5EF4-FFF2-40B4-BE49-F238E27FC236}">
                <a16:creationId xmlns:a16="http://schemas.microsoft.com/office/drawing/2014/main" id="{22D9E243-9E5E-A8EE-36E4-B5ADE9A2B40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F96026B0-94B2-187B-EF87-B15D5D390B91}"/>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Box 2">
            <a:extLst>
              <a:ext uri="{FF2B5EF4-FFF2-40B4-BE49-F238E27FC236}">
                <a16:creationId xmlns:a16="http://schemas.microsoft.com/office/drawing/2014/main" id="{FF71DFB6-2A16-18F9-D097-D6724FCA6B73}"/>
              </a:ext>
            </a:extLst>
          </p:cNvPr>
          <p:cNvSpPr txBox="1"/>
          <p:nvPr/>
        </p:nvSpPr>
        <p:spPr>
          <a:xfrm>
            <a:off x="515397" y="1783078"/>
            <a:ext cx="8875200" cy="4835657"/>
          </a:xfrm>
          <a:prstGeom prst="rect">
            <a:avLst/>
          </a:prstGeom>
          <a:solidFill>
            <a:srgbClr val="F0EDE8"/>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buNone/>
            </a:pPr>
            <a:r>
              <a:rPr lang="en-GB" sz="1100" dirty="0">
                <a:latin typeface="Twinkl Cursive Looped Thin" panose="02000000000000000000" pitchFamily="2" charset="77"/>
              </a:rPr>
              <a:t>At St. Gregory’s Catholic Primary School, our commitment to nurturing the whole child is at the heart of everything we do. Our </a:t>
            </a:r>
            <a:r>
              <a:rPr lang="en-GB" sz="1100" i="1" dirty="0">
                <a:latin typeface="Twinkl Cursive Looped Thin" panose="02000000000000000000" pitchFamily="2" charset="77"/>
              </a:rPr>
              <a:t>Fullness of Life – Personal Development Curriculum</a:t>
            </a:r>
            <a:r>
              <a:rPr lang="en-GB" sz="1100" dirty="0">
                <a:latin typeface="Twinkl Cursive Looped Thin" panose="02000000000000000000" pitchFamily="2" charset="77"/>
              </a:rPr>
              <a:t> ensures that each pupil is supported in growing into a confident, compassionate individual who is ready to make a positive contribution to the world.</a:t>
            </a:r>
          </a:p>
          <a:p>
            <a:pPr algn="ctr">
              <a:buNone/>
            </a:pPr>
            <a:endParaRPr lang="en-GB" sz="1100" dirty="0">
              <a:latin typeface="Twinkl Cursive Looped Thin" panose="02000000000000000000" pitchFamily="2" charset="77"/>
            </a:endParaRPr>
          </a:p>
          <a:p>
            <a:pPr algn="ctr">
              <a:buNone/>
            </a:pPr>
            <a:r>
              <a:rPr lang="en-GB" sz="1100" dirty="0">
                <a:latin typeface="Twinkl Cursive Looped Thin" panose="02000000000000000000" pitchFamily="2" charset="77"/>
              </a:rPr>
              <a:t>As part of our weekly Personal Development lessons, we use the NHS-backed </a:t>
            </a: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programme to help children build self-esteem, resilience, and empathy. These sessions complement our Relationships and Sex Education (RSE) programme, </a:t>
            </a:r>
            <a:r>
              <a:rPr lang="en-GB" sz="1100" i="1" dirty="0">
                <a:latin typeface="Twinkl Cursive Looped Thin" panose="02000000000000000000" pitchFamily="2" charset="77"/>
              </a:rPr>
              <a:t>A Journey in Love</a:t>
            </a:r>
            <a:r>
              <a:rPr lang="en-GB" sz="1100" dirty="0">
                <a:latin typeface="Twinkl Cursive Looped Thin" panose="02000000000000000000" pitchFamily="2" charset="77"/>
              </a:rPr>
              <a:t>, alongside </a:t>
            </a:r>
            <a:r>
              <a:rPr lang="en-GB" sz="1100" i="1" dirty="0">
                <a:latin typeface="Twinkl Cursive Looped Thin" panose="02000000000000000000" pitchFamily="2" charset="77"/>
              </a:rPr>
              <a:t>No Outsiders</a:t>
            </a:r>
            <a:r>
              <a:rPr lang="en-GB" sz="1100" dirty="0">
                <a:latin typeface="Twinkl Cursive Looped Thin" panose="02000000000000000000" pitchFamily="2" charset="77"/>
              </a:rPr>
              <a:t> and our Social Signature offer—creating a comprehensive and values-driven approach to personal growth.</a:t>
            </a:r>
          </a:p>
          <a:p>
            <a:pPr algn="ctr">
              <a:buNone/>
            </a:pPr>
            <a:endParaRPr lang="en-GB" sz="1100" dirty="0">
              <a:latin typeface="Twinkl Cursive Looped Thin" panose="02000000000000000000" pitchFamily="2" charset="77"/>
            </a:endParaRPr>
          </a:p>
          <a:p>
            <a:pPr algn="ctr">
              <a:buNone/>
            </a:pPr>
            <a:r>
              <a:rPr lang="en-GB" sz="1100" dirty="0">
                <a:latin typeface="Twinkl Cursive Looped Thin" panose="02000000000000000000" pitchFamily="2" charset="77"/>
              </a:rPr>
              <a:t>This implementation guide supports the delivery of </a:t>
            </a: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across the academic year. The programme consists of four core strands:</a:t>
            </a:r>
          </a:p>
          <a:p>
            <a:pPr algn="ctr">
              <a:buNone/>
            </a:pPr>
            <a:endParaRPr lang="en-GB" sz="1100" dirty="0">
              <a:latin typeface="Twinkl Cursive Looped Thin" panose="02000000000000000000" pitchFamily="2" charset="77"/>
            </a:endParaRPr>
          </a:p>
          <a:p>
            <a:pPr algn="ctr">
              <a:buFont typeface="Arial" panose="020B0604020202020204" pitchFamily="34" charset="0"/>
              <a:buChar char="•"/>
            </a:pP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 </a:t>
            </a:r>
            <a:r>
              <a:rPr lang="en-GB" sz="1100" i="1" dirty="0">
                <a:latin typeface="Twinkl Cursive Looped Thin" panose="02000000000000000000" pitchFamily="2" charset="77"/>
              </a:rPr>
              <a:t>green</a:t>
            </a:r>
            <a:endParaRPr lang="en-GB" sz="1100" dirty="0">
              <a:latin typeface="Twinkl Cursive Looped Thin" panose="02000000000000000000" pitchFamily="2" charset="77"/>
            </a:endParaRPr>
          </a:p>
          <a:p>
            <a:pPr algn="ctr">
              <a:buFont typeface="Arial" panose="020B0604020202020204" pitchFamily="34" charset="0"/>
              <a:buChar char="•"/>
            </a:pPr>
            <a:r>
              <a:rPr lang="en-GB" sz="1100" b="1" dirty="0">
                <a:latin typeface="Twinkl Cursive Looped Thin" panose="02000000000000000000" pitchFamily="2" charset="77"/>
              </a:rPr>
              <a:t>myHappybody</a:t>
            </a:r>
            <a:r>
              <a:rPr lang="en-GB" sz="1100" dirty="0">
                <a:latin typeface="Twinkl Cursive Looped Thin" panose="02000000000000000000" pitchFamily="2" charset="77"/>
              </a:rPr>
              <a:t> – </a:t>
            </a:r>
            <a:r>
              <a:rPr lang="en-GB" sz="1100" i="1" dirty="0">
                <a:latin typeface="Twinkl Cursive Looped Thin" panose="02000000000000000000" pitchFamily="2" charset="77"/>
              </a:rPr>
              <a:t>blue</a:t>
            </a:r>
            <a:endParaRPr lang="en-GB" sz="1100" dirty="0">
              <a:latin typeface="Twinkl Cursive Looped Thin" panose="02000000000000000000" pitchFamily="2" charset="77"/>
            </a:endParaRPr>
          </a:p>
          <a:p>
            <a:pPr algn="ctr">
              <a:buFont typeface="Arial" panose="020B0604020202020204" pitchFamily="34" charset="0"/>
              <a:buChar char="•"/>
            </a:pPr>
            <a:r>
              <a:rPr lang="en-GB" sz="1100" b="1" dirty="0">
                <a:latin typeface="Twinkl Cursive Looped Thin" panose="02000000000000000000" pitchFamily="2" charset="77"/>
              </a:rPr>
              <a:t>myHappyrelationships</a:t>
            </a:r>
            <a:r>
              <a:rPr lang="en-GB" sz="1100" dirty="0">
                <a:latin typeface="Twinkl Cursive Looped Thin" panose="02000000000000000000" pitchFamily="2" charset="77"/>
              </a:rPr>
              <a:t> – </a:t>
            </a:r>
            <a:r>
              <a:rPr lang="en-GB" sz="1100" i="1" dirty="0">
                <a:latin typeface="Twinkl Cursive Looped Thin" panose="02000000000000000000" pitchFamily="2" charset="77"/>
              </a:rPr>
              <a:t>purple</a:t>
            </a:r>
            <a:endParaRPr lang="en-GB" sz="1100" dirty="0">
              <a:latin typeface="Twinkl Cursive Looped Thin" panose="02000000000000000000" pitchFamily="2" charset="77"/>
            </a:endParaRPr>
          </a:p>
          <a:p>
            <a:pPr algn="ctr">
              <a:buFont typeface="Arial" panose="020B0604020202020204" pitchFamily="34" charset="0"/>
              <a:buChar char="•"/>
            </a:pPr>
            <a:r>
              <a:rPr lang="en-GB" sz="1100" b="1" dirty="0">
                <a:latin typeface="Twinkl Cursive Looped Thin" panose="02000000000000000000" pitchFamily="2" charset="77"/>
              </a:rPr>
              <a:t>myHappyworld</a:t>
            </a:r>
            <a:r>
              <a:rPr lang="en-GB" sz="1100" dirty="0">
                <a:latin typeface="Twinkl Cursive Looped Thin" panose="02000000000000000000" pitchFamily="2" charset="77"/>
              </a:rPr>
              <a:t> – </a:t>
            </a:r>
            <a:r>
              <a:rPr lang="en-GB" sz="1100" i="1" dirty="0">
                <a:latin typeface="Twinkl Cursive Looped Thin" panose="02000000000000000000" pitchFamily="2" charset="77"/>
              </a:rPr>
              <a:t>yellow</a:t>
            </a:r>
          </a:p>
          <a:p>
            <a:pPr algn="ctr">
              <a:buFont typeface="Arial" panose="020B0604020202020204" pitchFamily="34" charset="0"/>
              <a:buChar char="•"/>
            </a:pPr>
            <a:endParaRPr lang="en-GB" sz="1100" dirty="0">
              <a:latin typeface="Twinkl Cursive Looped Thin" panose="02000000000000000000" pitchFamily="2" charset="77"/>
            </a:endParaRPr>
          </a:p>
          <a:p>
            <a:pPr algn="ctr">
              <a:buNone/>
            </a:pPr>
            <a:r>
              <a:rPr lang="en-GB" sz="1100" dirty="0">
                <a:latin typeface="Twinkl Cursive Looped Thin" panose="02000000000000000000" pitchFamily="2" charset="77"/>
              </a:rPr>
              <a:t>Each module is aligned with the PSHE curriculum and organised by Key Stage, allowing flexibility in delivery to suit the unique needs of each cohort. At St. Gregory’s, this flexibility supports our tailored approach to Personal Development, ensuring every child receives the support they need to flourish.</a:t>
            </a:r>
          </a:p>
          <a:p>
            <a:pPr algn="ctr">
              <a:buNone/>
            </a:pPr>
            <a:endParaRPr lang="en-GB" sz="1100" dirty="0">
              <a:latin typeface="Twinkl Cursive Looped Thin" panose="02000000000000000000" pitchFamily="2" charset="77"/>
            </a:endParaRPr>
          </a:p>
          <a:p>
            <a:pPr algn="ctr">
              <a:buNone/>
            </a:pPr>
            <a:r>
              <a:rPr lang="en-GB" sz="1100" dirty="0">
                <a:latin typeface="Twinkl Cursive Looped Thin" panose="02000000000000000000" pitchFamily="2" charset="77"/>
              </a:rPr>
              <a:t>To accommodate our </a:t>
            </a:r>
            <a:r>
              <a:rPr lang="en-GB" sz="1100" i="1" dirty="0">
                <a:latin typeface="Twinkl Cursive Looped Thin" panose="02000000000000000000" pitchFamily="2" charset="77"/>
              </a:rPr>
              <a:t>Fullness of Life</a:t>
            </a:r>
            <a:r>
              <a:rPr lang="en-GB" sz="1100" dirty="0">
                <a:latin typeface="Twinkl Cursive Looped Thin" panose="02000000000000000000" pitchFamily="2" charset="77"/>
              </a:rPr>
              <a:t> offer, the </a:t>
            </a: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long-term plan includes buffer weeks throughout the year. These provide time for </a:t>
            </a:r>
            <a:r>
              <a:rPr lang="en-GB" sz="1100" i="1" dirty="0">
                <a:latin typeface="Twinkl Cursive Looped Thin" panose="02000000000000000000" pitchFamily="2" charset="77"/>
              </a:rPr>
              <a:t>No Outsiders</a:t>
            </a:r>
            <a:r>
              <a:rPr lang="en-GB" sz="1100" dirty="0">
                <a:latin typeface="Twinkl Cursive Looped Thin" panose="02000000000000000000" pitchFamily="2" charset="77"/>
              </a:rPr>
              <a:t>, RSHE, enrichment activities, or the delivery of additional content not covered by </a:t>
            </a: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where appropriate to the cohort. Staff are encouraged to use these weeks to embed learning and reinforce our school values.</a:t>
            </a:r>
          </a:p>
          <a:p>
            <a:pPr algn="ctr">
              <a:buNone/>
            </a:pPr>
            <a:endParaRPr lang="en-GB" sz="1100" dirty="0">
              <a:latin typeface="Twinkl Cursive Looped Thin" panose="02000000000000000000" pitchFamily="2" charset="77"/>
            </a:endParaRPr>
          </a:p>
          <a:p>
            <a:pPr algn="ctr">
              <a:buNone/>
            </a:pPr>
            <a:r>
              <a:rPr lang="en-GB" sz="1100" dirty="0">
                <a:latin typeface="Twinkl Cursive Looped Thin" panose="02000000000000000000" pitchFamily="2" charset="77"/>
              </a:rPr>
              <a:t>This plan is a supportive framework—not a rigid structure. We encourage staff to adapt the sequence of modules where appropriate, while ensuring the core principles of the </a:t>
            </a: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programme remain central to the delivery of our </a:t>
            </a:r>
            <a:r>
              <a:rPr lang="en-GB" sz="1100" i="1" dirty="0">
                <a:latin typeface="Twinkl Cursive Looped Thin" panose="02000000000000000000" pitchFamily="2" charset="77"/>
              </a:rPr>
              <a:t>Fullness of Life</a:t>
            </a:r>
            <a:r>
              <a:rPr lang="en-GB" sz="1100" dirty="0">
                <a:latin typeface="Twinkl Cursive Looped Thin" panose="02000000000000000000" pitchFamily="2" charset="77"/>
              </a:rPr>
              <a:t> curriculum.</a:t>
            </a:r>
          </a:p>
          <a:p>
            <a:pPr algn="ctr">
              <a:buNone/>
            </a:pPr>
            <a:endParaRPr lang="en-GB" sz="1100" dirty="0">
              <a:latin typeface="Twinkl Cursive Looped Thin" panose="02000000000000000000" pitchFamily="2" charset="77"/>
            </a:endParaRPr>
          </a:p>
          <a:p>
            <a:pPr algn="ctr"/>
            <a:r>
              <a:rPr lang="en-GB" sz="1100" dirty="0">
                <a:latin typeface="Twinkl Cursive Looped Thin" panose="02000000000000000000" pitchFamily="2" charset="77"/>
              </a:rPr>
              <a:t>At St. Gregory’s, we strive to create a learning environment where children feel safe, valued, and inspired to be their best. </a:t>
            </a:r>
            <a:r>
              <a:rPr lang="en-GB" sz="1100" b="1" dirty="0">
                <a:latin typeface="Twinkl Cursive Looped Thin" panose="02000000000000000000" pitchFamily="2" charset="77"/>
              </a:rPr>
              <a:t>myHappymind+</a:t>
            </a:r>
            <a:r>
              <a:rPr lang="en-GB" sz="1100" dirty="0">
                <a:latin typeface="Twinkl Cursive Looped Thin" panose="02000000000000000000" pitchFamily="2" charset="77"/>
              </a:rPr>
              <a:t> plays a key role in this vision, helping every pupil prepare for a bright and fulfilling future.</a:t>
            </a:r>
          </a:p>
        </p:txBody>
      </p:sp>
    </p:spTree>
    <p:extLst>
      <p:ext uri="{BB962C8B-B14F-4D97-AF65-F5344CB8AC3E}">
        <p14:creationId xmlns:p14="http://schemas.microsoft.com/office/powerpoint/2010/main" val="1221546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2C1F2-73F1-623B-4698-D99D72BC66E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5073280-C8F8-75D0-205E-20BC7F83782D}"/>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8004AD4A-135E-F40C-6AD2-15C41704FAC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63BD3A19-BFB0-A3A8-3D45-B34F1066E1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982DE5DF-B1DB-F274-FD06-9E7959768262}"/>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descr="A screenshot of a computer&#10;&#10;AI-generated content may be incorrect.">
            <a:extLst>
              <a:ext uri="{FF2B5EF4-FFF2-40B4-BE49-F238E27FC236}">
                <a16:creationId xmlns:a16="http://schemas.microsoft.com/office/drawing/2014/main" id="{DEFEB9DA-A0E7-C12C-53B2-A568441CBBBD}"/>
              </a:ext>
            </a:extLst>
          </p:cNvPr>
          <p:cNvPicPr>
            <a:picLocks noChangeAspect="1"/>
          </p:cNvPicPr>
          <p:nvPr/>
        </p:nvPicPr>
        <p:blipFill>
          <a:blip r:embed="rId3"/>
          <a:stretch>
            <a:fillRect/>
          </a:stretch>
        </p:blipFill>
        <p:spPr>
          <a:xfrm>
            <a:off x="748919" y="772858"/>
            <a:ext cx="8408162" cy="5923201"/>
          </a:xfrm>
          <a:prstGeom prst="rect">
            <a:avLst/>
          </a:prstGeom>
        </p:spPr>
      </p:pic>
    </p:spTree>
    <p:extLst>
      <p:ext uri="{BB962C8B-B14F-4D97-AF65-F5344CB8AC3E}">
        <p14:creationId xmlns:p14="http://schemas.microsoft.com/office/powerpoint/2010/main" val="1814409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54D7A-B97E-373A-68AD-66B59E0FBB4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C94D566-2613-3406-C1E6-753B082AEAB5}"/>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596DF973-24E0-A0BF-BE91-12A01435F69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758A83D2-5E41-12EC-4E72-792B7CEC2FD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6E79DE29-EFD0-AC03-1BB8-BD441C058E55}"/>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calendar with text and images&#10;&#10;AI-generated content may be incorrect.">
            <a:extLst>
              <a:ext uri="{FF2B5EF4-FFF2-40B4-BE49-F238E27FC236}">
                <a16:creationId xmlns:a16="http://schemas.microsoft.com/office/drawing/2014/main" id="{21037359-AFCD-07C4-187A-E2CADEC06BE6}"/>
              </a:ext>
            </a:extLst>
          </p:cNvPr>
          <p:cNvPicPr>
            <a:picLocks noChangeAspect="1"/>
          </p:cNvPicPr>
          <p:nvPr/>
        </p:nvPicPr>
        <p:blipFill>
          <a:blip r:embed="rId3"/>
          <a:stretch>
            <a:fillRect/>
          </a:stretch>
        </p:blipFill>
        <p:spPr>
          <a:xfrm>
            <a:off x="757523" y="772858"/>
            <a:ext cx="8390953" cy="5903558"/>
          </a:xfrm>
          <a:prstGeom prst="rect">
            <a:avLst/>
          </a:prstGeom>
        </p:spPr>
      </p:pic>
    </p:spTree>
    <p:extLst>
      <p:ext uri="{BB962C8B-B14F-4D97-AF65-F5344CB8AC3E}">
        <p14:creationId xmlns:p14="http://schemas.microsoft.com/office/powerpoint/2010/main" val="2999058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C7DBA-6253-C936-6E05-D798104795AA}"/>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5BC622F8-F377-830E-1EE2-BBCB471D1034}"/>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D6084976-FB64-FD86-9E9F-A99AD91998E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516D5FE2-4E2B-0496-C312-1C7D0361B8D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827A2D65-E9DA-983D-CEBA-8E6BAEF5A427}"/>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calendar with many squares and text&#10;&#10;AI-generated content may be incorrect.">
            <a:extLst>
              <a:ext uri="{FF2B5EF4-FFF2-40B4-BE49-F238E27FC236}">
                <a16:creationId xmlns:a16="http://schemas.microsoft.com/office/drawing/2014/main" id="{1421023A-298D-1A1C-54BA-DF207460B948}"/>
              </a:ext>
            </a:extLst>
          </p:cNvPr>
          <p:cNvPicPr>
            <a:picLocks noChangeAspect="1"/>
          </p:cNvPicPr>
          <p:nvPr/>
        </p:nvPicPr>
        <p:blipFill>
          <a:blip r:embed="rId3"/>
          <a:stretch>
            <a:fillRect/>
          </a:stretch>
        </p:blipFill>
        <p:spPr>
          <a:xfrm>
            <a:off x="814625" y="772858"/>
            <a:ext cx="8276749" cy="5820082"/>
          </a:xfrm>
          <a:prstGeom prst="rect">
            <a:avLst/>
          </a:prstGeom>
        </p:spPr>
      </p:pic>
    </p:spTree>
    <p:extLst>
      <p:ext uri="{BB962C8B-B14F-4D97-AF65-F5344CB8AC3E}">
        <p14:creationId xmlns:p14="http://schemas.microsoft.com/office/powerpoint/2010/main" val="3208994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D94DB-B25D-176C-7980-47B26AF934A6}"/>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B52B800-222C-6263-1924-946A367BFACD}"/>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1D1F87B6-B22A-3AA8-DB64-B52D9D7BAAC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50811C08-2CE3-D80D-BA8D-3CA4F100981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3D96583E-9823-9548-4BA6-5D8E73E217F7}"/>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calendar with text and images&#10;&#10;AI-generated content may be incorrect.">
            <a:extLst>
              <a:ext uri="{FF2B5EF4-FFF2-40B4-BE49-F238E27FC236}">
                <a16:creationId xmlns:a16="http://schemas.microsoft.com/office/drawing/2014/main" id="{5887D7AA-1DE6-A9FB-8668-0A608FA05284}"/>
              </a:ext>
            </a:extLst>
          </p:cNvPr>
          <p:cNvPicPr>
            <a:picLocks noChangeAspect="1"/>
          </p:cNvPicPr>
          <p:nvPr/>
        </p:nvPicPr>
        <p:blipFill>
          <a:blip r:embed="rId3"/>
          <a:stretch>
            <a:fillRect/>
          </a:stretch>
        </p:blipFill>
        <p:spPr>
          <a:xfrm>
            <a:off x="803514" y="814133"/>
            <a:ext cx="8276748" cy="5820082"/>
          </a:xfrm>
          <a:prstGeom prst="rect">
            <a:avLst/>
          </a:prstGeom>
        </p:spPr>
      </p:pic>
    </p:spTree>
    <p:extLst>
      <p:ext uri="{BB962C8B-B14F-4D97-AF65-F5344CB8AC3E}">
        <p14:creationId xmlns:p14="http://schemas.microsoft.com/office/powerpoint/2010/main" val="3239497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3A92A-07A3-1D8D-491C-5A1D06F38A9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8C12046-0C6B-D9C6-85DA-326E8380EDFF}"/>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B15A2AC8-33C9-E965-0D25-97D25BD0B71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720934B0-0EC1-2904-0B5A-0AD9F3A5783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85E12EEA-AA40-C52C-200E-CCAB1BFC2505}"/>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screenshot of a calendar&#10;&#10;AI-generated content may be incorrect.">
            <a:extLst>
              <a:ext uri="{FF2B5EF4-FFF2-40B4-BE49-F238E27FC236}">
                <a16:creationId xmlns:a16="http://schemas.microsoft.com/office/drawing/2014/main" id="{1FF9CFAF-9AB3-BDBC-0198-B21DA6F3D054}"/>
              </a:ext>
            </a:extLst>
          </p:cNvPr>
          <p:cNvPicPr>
            <a:picLocks noChangeAspect="1"/>
          </p:cNvPicPr>
          <p:nvPr/>
        </p:nvPicPr>
        <p:blipFill>
          <a:blip r:embed="rId3"/>
          <a:stretch>
            <a:fillRect/>
          </a:stretch>
        </p:blipFill>
        <p:spPr>
          <a:xfrm>
            <a:off x="757523" y="814133"/>
            <a:ext cx="8390953" cy="5821423"/>
          </a:xfrm>
          <a:prstGeom prst="rect">
            <a:avLst/>
          </a:prstGeom>
        </p:spPr>
      </p:pic>
    </p:spTree>
    <p:extLst>
      <p:ext uri="{BB962C8B-B14F-4D97-AF65-F5344CB8AC3E}">
        <p14:creationId xmlns:p14="http://schemas.microsoft.com/office/powerpoint/2010/main" val="2340746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373F0-B097-410E-4D30-B399CD13CAE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1099541-C556-2E46-0548-1AE22E8118CE}"/>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8D078DBF-9149-1E4B-0E8C-0065AB34462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80495FCE-6F60-A5D3-C3B7-5005D1A6910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3E591524-956E-089C-5850-059EC182F944}"/>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screenshot of a calendar&#10;&#10;AI-generated content may be incorrect.">
            <a:extLst>
              <a:ext uri="{FF2B5EF4-FFF2-40B4-BE49-F238E27FC236}">
                <a16:creationId xmlns:a16="http://schemas.microsoft.com/office/drawing/2014/main" id="{F023BD58-BB16-BB70-C40F-A4BE41BF2648}"/>
              </a:ext>
            </a:extLst>
          </p:cNvPr>
          <p:cNvPicPr>
            <a:picLocks noChangeAspect="1"/>
          </p:cNvPicPr>
          <p:nvPr/>
        </p:nvPicPr>
        <p:blipFill>
          <a:blip r:embed="rId3"/>
          <a:stretch>
            <a:fillRect/>
          </a:stretch>
        </p:blipFill>
        <p:spPr>
          <a:xfrm>
            <a:off x="799306" y="814133"/>
            <a:ext cx="8307387" cy="5826781"/>
          </a:xfrm>
          <a:prstGeom prst="rect">
            <a:avLst/>
          </a:prstGeom>
        </p:spPr>
      </p:pic>
    </p:spTree>
    <p:extLst>
      <p:ext uri="{BB962C8B-B14F-4D97-AF65-F5344CB8AC3E}">
        <p14:creationId xmlns:p14="http://schemas.microsoft.com/office/powerpoint/2010/main" val="2415309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93209-F9DE-4F9D-1FF2-075B6FE5A3D5}"/>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7CDEEF1-92AF-2AEE-57FA-FC56B586191D}"/>
              </a:ext>
            </a:extLst>
          </p:cNvPr>
          <p:cNvSpPr/>
          <p:nvPr/>
        </p:nvSpPr>
        <p:spPr>
          <a:xfrm>
            <a:off x="1504633" y="179133"/>
            <a:ext cx="6874510" cy="635000"/>
          </a:xfrm>
          <a:prstGeom prst="rect">
            <a:avLst/>
          </a:prstGeom>
          <a:noFill/>
          <a:ln>
            <a:noFill/>
          </a:ln>
        </p:spPr>
        <p:txBody>
          <a:bodyPr spcFirstLastPara="1" wrap="square" lIns="91425" tIns="45700" rIns="91425" bIns="45700" anchor="t" anchorCtr="0">
            <a:noAutofit/>
          </a:bodyPr>
          <a:lstStyle/>
          <a:p>
            <a:pPr algn="ctr">
              <a:buNone/>
            </a:pPr>
            <a:r>
              <a:rPr lang="en-US" sz="2000" b="1" u="sng" kern="1200" dirty="0">
                <a:solidFill>
                  <a:srgbClr val="385623"/>
                </a:solidFill>
                <a:effectLst/>
                <a:latin typeface="Twinkl Cursive Unlooped Thin" panose="02000000000000000000" pitchFamily="2" charset="77"/>
                <a:ea typeface="Calibri" panose="020F0502020204030204" pitchFamily="34" charset="0"/>
                <a:cs typeface="Calibri" panose="020F0502020204030204" pitchFamily="34" charset="0"/>
              </a:rPr>
              <a:t>St. Gregory’s Catholic Primary School</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buNone/>
            </a:pPr>
            <a:r>
              <a:rPr lang="en-US" sz="1100" i="1" kern="1200" dirty="0">
                <a:solidFill>
                  <a:srgbClr val="538135"/>
                </a:solidFill>
                <a:effectLst/>
                <a:latin typeface="Twinkl Cursive Unlooped Thin" panose="02000000000000000000" pitchFamily="2" charset="77"/>
                <a:ea typeface="Calibri" panose="020F0502020204030204" pitchFamily="34" charset="0"/>
                <a:cs typeface="Calibri" panose="020F0502020204030204" pitchFamily="34" charset="0"/>
              </a:rPr>
              <a:t>Together, in Jesus, we Love, Learn, Create and Celebrate!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12000"/>
              </a:lnSpc>
            </a:pPr>
            <a:r>
              <a:rPr lang="en-US" sz="8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green shield with a gold border and a cross with keys&#10;&#10;Description automatically generated">
            <a:extLst>
              <a:ext uri="{FF2B5EF4-FFF2-40B4-BE49-F238E27FC236}">
                <a16:creationId xmlns:a16="http://schemas.microsoft.com/office/drawing/2014/main" id="{C57173DC-172C-83AC-5948-447D983F1E6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91306" y="220408"/>
            <a:ext cx="542925" cy="552450"/>
          </a:xfrm>
          <a:prstGeom prst="rect">
            <a:avLst/>
          </a:prstGeom>
          <a:noFill/>
        </p:spPr>
      </p:pic>
      <p:pic>
        <p:nvPicPr>
          <p:cNvPr id="10" name="Picture 9" descr="A green shield with a gold border and a cross with keys&#10;&#10;Description automatically generated">
            <a:extLst>
              <a:ext uri="{FF2B5EF4-FFF2-40B4-BE49-F238E27FC236}">
                <a16:creationId xmlns:a16="http://schemas.microsoft.com/office/drawing/2014/main" id="{901158AE-A951-26A9-E9E4-15DE2E5182F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768" y="220408"/>
            <a:ext cx="542925" cy="552450"/>
          </a:xfrm>
          <a:prstGeom prst="rect">
            <a:avLst/>
          </a:prstGeom>
          <a:noFill/>
        </p:spPr>
      </p:pic>
      <p:sp>
        <p:nvSpPr>
          <p:cNvPr id="12" name="Rectangle 11">
            <a:extLst>
              <a:ext uri="{FF2B5EF4-FFF2-40B4-BE49-F238E27FC236}">
                <a16:creationId xmlns:a16="http://schemas.microsoft.com/office/drawing/2014/main" id="{855779D8-7FF9-B084-42C5-B056098742EB}"/>
              </a:ext>
            </a:extLst>
          </p:cNvPr>
          <p:cNvSpPr/>
          <p:nvPr/>
        </p:nvSpPr>
        <p:spPr>
          <a:xfrm>
            <a:off x="63120" y="103632"/>
            <a:ext cx="9757536" cy="6675120"/>
          </a:xfrm>
          <a:prstGeom prst="rect">
            <a:avLst/>
          </a:prstGeom>
          <a:noFill/>
          <a:ln w="44450" cmpd="thinThick">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calendar with many squares and text&#10;&#10;AI-generated content may be incorrect.">
            <a:extLst>
              <a:ext uri="{FF2B5EF4-FFF2-40B4-BE49-F238E27FC236}">
                <a16:creationId xmlns:a16="http://schemas.microsoft.com/office/drawing/2014/main" id="{159EC0FB-FCEB-8AEB-3B39-60A901E8B688}"/>
              </a:ext>
            </a:extLst>
          </p:cNvPr>
          <p:cNvPicPr>
            <a:picLocks noChangeAspect="1"/>
          </p:cNvPicPr>
          <p:nvPr/>
        </p:nvPicPr>
        <p:blipFill>
          <a:blip r:embed="rId3"/>
          <a:stretch>
            <a:fillRect/>
          </a:stretch>
        </p:blipFill>
        <p:spPr>
          <a:xfrm>
            <a:off x="790417" y="814133"/>
            <a:ext cx="8325166" cy="5864734"/>
          </a:xfrm>
          <a:prstGeom prst="rect">
            <a:avLst/>
          </a:prstGeom>
        </p:spPr>
      </p:pic>
    </p:spTree>
    <p:extLst>
      <p:ext uri="{BB962C8B-B14F-4D97-AF65-F5344CB8AC3E}">
        <p14:creationId xmlns:p14="http://schemas.microsoft.com/office/powerpoint/2010/main" val="23246177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594</Words>
  <Application>Microsoft Macintosh PowerPoint</Application>
  <PresentationFormat>A4 Paper (210x297 mm)</PresentationFormat>
  <Paragraphs>53</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Aptos</vt:lpstr>
      <vt:lpstr>Aptos Display</vt:lpstr>
      <vt:lpstr>Arial</vt:lpstr>
      <vt:lpstr>Calibri</vt:lpstr>
      <vt:lpstr>Helvetica</vt:lpstr>
      <vt:lpstr>Twinkl Cursive Looped Thin</vt:lpstr>
      <vt:lpstr>Twinkl Cursive Unlooped Thin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 weston</dc:creator>
  <cp:lastModifiedBy>alex weston</cp:lastModifiedBy>
  <cp:revision>1</cp:revision>
  <dcterms:created xsi:type="dcterms:W3CDTF">2025-06-30T12:40:56Z</dcterms:created>
  <dcterms:modified xsi:type="dcterms:W3CDTF">2025-06-30T13:01:03Z</dcterms:modified>
</cp:coreProperties>
</file>