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307" r:id="rId3"/>
    <p:sldId id="260" r:id="rId4"/>
    <p:sldId id="297" r:id="rId5"/>
    <p:sldId id="298" r:id="rId6"/>
    <p:sldId id="309" r:id="rId7"/>
    <p:sldId id="277" r:id="rId8"/>
    <p:sldId id="278" r:id="rId9"/>
    <p:sldId id="30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D4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827"/>
    <p:restoredTop sz="85826"/>
  </p:normalViewPr>
  <p:slideViewPr>
    <p:cSldViewPr snapToGrid="0" snapToObjects="1">
      <p:cViewPr varScale="1">
        <p:scale>
          <a:sx n="75" d="100"/>
          <a:sy n="75" d="100"/>
        </p:scale>
        <p:origin x="160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08" d="100"/>
          <a:sy n="108" d="100"/>
        </p:scale>
        <p:origin x="347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3B842-CC0C-994B-A2DC-35CADE92C82A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4EED1F-1551-C849-A8A3-A2BBD94343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742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Right click on the grey box and ‘Change picture’ to your school logo.</a:t>
            </a:r>
          </a:p>
          <a:p>
            <a:r>
              <a:rPr lang="en-US" dirty="0"/>
              <a:t>Or delete grey box and type in your school name.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53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By the end of each key stage:</a:t>
            </a:r>
          </a:p>
          <a:p>
            <a:r>
              <a:rPr lang="en-US" b="1" dirty="0"/>
              <a:t>Early Years: </a:t>
            </a:r>
            <a:r>
              <a:rPr lang="en-GB" dirty="0">
                <a:effectLst/>
                <a:latin typeface="Helvetica" pitchFamily="2" charset="0"/>
              </a:rPr>
              <a:t>children should be able to hold and use a pencil to form recognisable lowercase letters. </a:t>
            </a:r>
          </a:p>
          <a:p>
            <a:r>
              <a:rPr lang="en-US" b="1" dirty="0"/>
              <a:t>KS1: </a:t>
            </a:r>
            <a:r>
              <a:rPr lang="en-GB" dirty="0">
                <a:effectLst/>
                <a:latin typeface="Helvetica" pitchFamily="2" charset="0"/>
              </a:rPr>
              <a:t>children should be able to write legibly with clear descenders and ascenders and use upper and lowercase letters appropriately.</a:t>
            </a:r>
          </a:p>
          <a:p>
            <a:r>
              <a:rPr lang="en-GB" b="1" dirty="0">
                <a:effectLst/>
                <a:latin typeface="Helvetica" pitchFamily="2" charset="0"/>
              </a:rPr>
              <a:t>KS2: </a:t>
            </a:r>
            <a:r>
              <a:rPr lang="en-GB" dirty="0">
                <a:effectLst/>
                <a:latin typeface="Helvetica" pitchFamily="2" charset="0"/>
              </a:rPr>
              <a:t>children should be able to maintain fluent and legible joined handwriting when writing at speed.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105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will look at the website’s resources more closely later on.</a:t>
            </a:r>
          </a:p>
          <a:p>
            <a:r>
              <a:rPr lang="en-US" dirty="0"/>
              <a:t>Letter-join is a whole school handwriting scheme used in all classes to achieve consistent progression in handwriting.</a:t>
            </a:r>
          </a:p>
          <a:p>
            <a:r>
              <a:rPr lang="en-US" dirty="0"/>
              <a:t>It has:</a:t>
            </a:r>
          </a:p>
          <a:p>
            <a:r>
              <a:rPr lang="en-US" dirty="0"/>
              <a:t>• animations to demonstrate letter formation and joining techniques.</a:t>
            </a:r>
          </a:p>
          <a:p>
            <a:r>
              <a:rPr lang="en-US" dirty="0"/>
              <a:t>• games and activities to practise handwriting as well as phonics and spelling.</a:t>
            </a:r>
          </a:p>
          <a:p>
            <a:r>
              <a:rPr lang="en-US" dirty="0"/>
              <a:t>• worksheets for real handwriting practice which can be copied into handwriting books.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069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Before the presentation, drop in a screenshot of your school’s lowercase letter formation (Resources &gt; Printouts &gt; Posters and Handouts &gt; Your chosen class font)</a:t>
            </a:r>
          </a:p>
          <a:p>
            <a:r>
              <a:rPr lang="en-US" dirty="0"/>
              <a:t>Point out your choices for the letters f, k, w, x and z.</a:t>
            </a:r>
          </a:p>
          <a:p>
            <a:r>
              <a:rPr lang="en-US" dirty="0"/>
              <a:t>Point out your handwriting style (printed, lead-in or no lead)</a:t>
            </a:r>
          </a:p>
          <a:p>
            <a:r>
              <a:rPr lang="en-US" dirty="0"/>
              <a:t>Explain that they should not encourage their children to learn to write using capital letters.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516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Parents should refer to lowercase letters with their sound, not the name of the letter.</a:t>
            </a:r>
          </a:p>
          <a:p>
            <a:r>
              <a:rPr lang="en-US" dirty="0"/>
              <a:t>You will demonstrate LetterMatch later which models the letter sounds.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771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subscription includes a Pupil log-in so you can access the website and all the resources at home.</a:t>
            </a:r>
          </a:p>
          <a:p>
            <a:r>
              <a:rPr lang="en-US" dirty="0"/>
              <a:t>Children can copy the worksheets into handwriting books or print them out.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771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Before the presentation, log in to your Pupil Account and make a screenshot of your class names to replace this image, if desired.</a:t>
            </a:r>
          </a:p>
          <a:p>
            <a:endParaRPr lang="en-US" dirty="0"/>
          </a:p>
          <a:p>
            <a:r>
              <a:rPr lang="en-US" dirty="0"/>
              <a:t>Note that if parents have children in different classes, they can change the class from the home page of the Pupil Account.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8828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Show how to log in to a Pupil account and demonstrate the Letter-join resources.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678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Right click on the grey box and ‘Change picture’ to your school logo,</a:t>
            </a:r>
          </a:p>
          <a:p>
            <a:r>
              <a:rPr lang="en-US" dirty="0"/>
              <a:t>r delete grey box and type in your school name.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4EED1F-1551-C849-A8A3-A2BBD943438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48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F3F7851-AB9C-CF44-88B0-62AEF086DC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BBF04-605F-5E4C-9458-AA052B77B3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D2FC19-3D6C-1645-AA21-F5E4A9CEC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C2671-C2B0-F242-87CF-E1052E198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2D4DDED-0A62-BD98-FB93-2394A6139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/>
          <a:lstStyle>
            <a:lvl1pPr algn="ctr">
              <a:defRPr sz="48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28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97DE7-C8A8-0E41-82A0-56F5FB526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3625" y="2800935"/>
            <a:ext cx="7524750" cy="340719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buSzPct val="100000"/>
              <a:defRPr>
                <a:latin typeface="+mn-lt"/>
              </a:defRPr>
            </a:lvl2pPr>
            <a:lvl3pPr>
              <a:buSzPct val="100000"/>
              <a:defRPr>
                <a:latin typeface="+mn-lt"/>
              </a:defRPr>
            </a:lvl3pPr>
            <a:lvl4pPr>
              <a:buSzPct val="100000"/>
              <a:defRPr>
                <a:latin typeface="+mn-lt"/>
              </a:defRPr>
            </a:lvl4pPr>
            <a:lvl5pPr>
              <a:buSzPct val="100000"/>
              <a:defRPr>
                <a:latin typeface="+mn-lt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67C583-97A4-B745-A3A4-3F20F36B14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14848-A6A7-4645-9AF7-26F770BE6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4AED0-6657-9F4B-B630-80A868E16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03C9A32-02A4-7D3A-20AE-E81830528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/>
          <a:lstStyle>
            <a:lvl1pPr algn="ctr">
              <a:defRPr sz="48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2C1ACF-4F94-3894-7759-648F433742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23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B1430-7892-0440-8BE8-B8374E54F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496D4-E078-C641-AE57-15346BD6E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3459E-DC80-4B4F-8AEE-7E2867116F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3437C-0C59-0D45-BE01-B1A7D9CD8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C63D1-00A0-9E46-9B1C-5B249AAA6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9C83719-7DD1-A94B-A5AD-9ED463B9B246}"/>
              </a:ext>
            </a:extLst>
          </p:cNvPr>
          <p:cNvSpPr txBox="1">
            <a:spLocks/>
          </p:cNvSpPr>
          <p:nvPr userDrawn="1"/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4800" dirty="0"/>
              <a:t>Click to edit Master title style</a:t>
            </a:r>
            <a:endParaRPr lang="en-US" sz="4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098AB1-C305-84AD-8AF1-E1F03C3D6F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271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DF5AC-3C39-4B4C-A696-05216DD6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9CA03F-6DF9-1049-8751-ADACE6258C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7B752A-1F07-3C43-9F78-E43491DEAC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F3ABEB-159A-8C4B-8185-C3CA0CAA6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39E4EA-FEEC-2045-B75D-6C4C04587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9F24643-A943-2EE2-C1B2-A60E1A034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/>
          <a:lstStyle>
            <a:lvl1pPr algn="ctr">
              <a:defRPr sz="48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129C1D-9D5F-529F-2CC1-CB2462D10F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258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1AB7A1-C505-9C42-8C0C-2862CA49C6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DA7CE-C155-8740-B1AB-974CC63A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79AC0B-C69B-8142-B2A1-05736083B4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E85633-C22C-9543-BE41-5873569F85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796F62-850A-2B4D-8ACD-0BE02C1390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AA8684-A201-284F-B471-048D7A396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0B085E-90CF-9F4E-A57E-A6AF300B1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3176E4C-7659-A583-828D-499EE0FA5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/>
          <a:lstStyle>
            <a:lvl1pPr algn="ctr">
              <a:defRPr sz="48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7672EE-A973-D585-09D7-44AA565A67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77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71E64D-B94D-484D-9413-6B354E71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575028-C142-7247-87E2-69D30315F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7D30B5-38B9-2248-8157-5AE38B6BA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BA23ABF-2DCC-EA10-ADA2-A0E4CD126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/>
          <a:lstStyle>
            <a:lvl1pPr algn="ctr">
              <a:defRPr sz="48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668840-9129-7898-EA0A-6F9C13E223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28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4528FF-8665-5E44-BA52-803CEA97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0D766A-CC56-5544-9F5C-6CD65B486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F37CEC-22E1-3344-AC61-FBEEC0108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F8D987-2B05-E24B-6F7E-4CF352E79F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33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ECF59-DC7D-694B-9E0A-ED0BF3E1CC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2000">
                <a:latin typeface="Calibri" panose="020F0502020204030204" pitchFamily="34" charset="0"/>
                <a:cs typeface="Calibri" panose="020F050202020403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5C84AC-1C22-3B4A-9BC7-625FAD6EC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E9BB5-5CEB-5B44-8332-FE2E5EC6DB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3120332-3B21-3149-87BA-3A318E1AA5DF}" type="datetimeFigureOut">
              <a:rPr lang="en-US" smtClean="0"/>
              <a:t>11/20/25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130FF9-94F4-C542-971F-0AEE1093D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A6479F-4319-8240-9620-80FAB0429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54C2860-EF6D-8B4E-BAF3-B14D1587C75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B96B67B-CDEB-493C-7338-BC8593C2E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9697"/>
            <a:ext cx="3932237" cy="1325563"/>
          </a:xfrm>
          <a:prstGeom prst="rect">
            <a:avLst/>
          </a:prstGeom>
        </p:spPr>
        <p:txBody>
          <a:bodyPr/>
          <a:lstStyle>
            <a:lvl1pPr algn="l">
              <a:defRPr sz="40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A8E877-7ECB-F25D-A6D2-591F4F78E1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341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55282A-EC82-8B45-978E-B6769A61FC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8B14DC-D391-AC40-92EC-3461D91600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7B5E52-A082-5547-AE66-D5EFBD1B5C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F3120332-3B21-3149-87BA-3A318E1AA5DF}" type="datetimeFigureOut">
              <a:rPr lang="en-US" smtClean="0"/>
              <a:pPr/>
              <a:t>11/20/25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EAB062-CA44-364F-925C-5257D7FB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E66B1-A0E8-3A4A-87AF-709D7746F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654C2860-EF6D-8B4E-BAF3-B14D1587C7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18A751F-3BC6-6C4C-27F3-92E1BA749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9697"/>
            <a:ext cx="3932237" cy="1325563"/>
          </a:xfrm>
          <a:prstGeom prst="rect">
            <a:avLst/>
          </a:prstGeom>
        </p:spPr>
        <p:txBody>
          <a:bodyPr/>
          <a:lstStyle>
            <a:lvl1pPr algn="l">
              <a:defRPr sz="40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E9AAC0-F33C-A602-6FF5-4CB4D550F8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21365" y="6092598"/>
            <a:ext cx="1422976" cy="361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71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55CEB-3336-6144-8AFB-096C1B4EE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D9B00-2F02-9145-88B0-E297D993F0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F3120332-3B21-3149-87BA-3A318E1AA5DF}" type="datetimeFigureOut">
              <a:rPr lang="en-US" smtClean="0"/>
              <a:pPr/>
              <a:t>11/20/25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28D714-585F-B44C-AC5A-A4C092CDC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68765-61FA-E840-BAA6-9CE042B59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54C2860-EF6D-8B4E-BAF3-B14D1587C7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C8B527B-6173-8AEE-DE1C-DFF9302C7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/>
          <a:lstStyle>
            <a:lvl1pPr algn="ctr">
              <a:defRPr sz="6000">
                <a:latin typeface="+mn-lt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673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CC906F-114E-D749-8291-69FD17E7FB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B741CF-AA31-E542-A3AC-6E5C2FFFFE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3907F-065A-CC40-A865-C457B5EB1D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F3120332-3B21-3149-87BA-3A318E1AA5DF}" type="datetimeFigureOut">
              <a:rPr lang="en-US" smtClean="0"/>
              <a:pPr/>
              <a:t>11/20/25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7F3F1-667C-7642-8AA1-C2D527B27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3FA9E-F120-674A-B245-A174A241A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fld id="{654C2860-EF6D-8B4E-BAF3-B14D1587C75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3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D4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0569C7-D145-6347-AEBA-FDD1EFF8D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2790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24AFE-DAC6-D746-8026-2A5EBF7C88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2300" y="2994380"/>
            <a:ext cx="5867400" cy="2724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2099EB3-650A-174A-9DC6-DE15FF8B579F}"/>
              </a:ext>
            </a:extLst>
          </p:cNvPr>
          <p:cNvCxnSpPr>
            <a:cxnSpLocks/>
          </p:cNvCxnSpPr>
          <p:nvPr userDrawn="1"/>
        </p:nvCxnSpPr>
        <p:spPr>
          <a:xfrm>
            <a:off x="537259" y="361122"/>
            <a:ext cx="11083723" cy="0"/>
          </a:xfrm>
          <a:prstGeom prst="line">
            <a:avLst/>
          </a:prstGeom>
          <a:ln w="38100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6FDFFDF-16A9-B3D8-47CF-35ABDBF619FE}"/>
              </a:ext>
            </a:extLst>
          </p:cNvPr>
          <p:cNvCxnSpPr>
            <a:cxnSpLocks/>
          </p:cNvCxnSpPr>
          <p:nvPr userDrawn="1"/>
        </p:nvCxnSpPr>
        <p:spPr>
          <a:xfrm>
            <a:off x="567160" y="6530428"/>
            <a:ext cx="11083723" cy="0"/>
          </a:xfrm>
          <a:prstGeom prst="line">
            <a:avLst/>
          </a:prstGeom>
          <a:ln w="38100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68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1">
            <a:lumMod val="50000"/>
          </a:schemeClr>
        </a:buClr>
        <a:buSzPct val="12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898989"/>
        </a:buClr>
        <a:buSzPct val="15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SzPct val="12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SzPct val="12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SzPct val="12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tterjoin.co.uk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7F834-351C-0740-8A28-3F3D59014D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0690" y="2034874"/>
            <a:ext cx="8250619" cy="234462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Welcome to our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Handwriting Workshop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4B1577-07C0-D24C-964A-36A807629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048" y="5071210"/>
            <a:ext cx="3371200" cy="857281"/>
          </a:xfrm>
          <a:prstGeom prst="rect">
            <a:avLst/>
          </a:prstGeom>
        </p:spPr>
      </p:pic>
      <p:sp>
        <p:nvSpPr>
          <p:cNvPr id="16" name="Title 6">
            <a:extLst>
              <a:ext uri="{FF2B5EF4-FFF2-40B4-BE49-F238E27FC236}">
                <a16:creationId xmlns:a16="http://schemas.microsoft.com/office/drawing/2014/main" id="{2B32DFF3-55B7-59D7-BA9C-DF7C1638ADCB}"/>
              </a:ext>
            </a:extLst>
          </p:cNvPr>
          <p:cNvSpPr txBox="1">
            <a:spLocks/>
          </p:cNvSpPr>
          <p:nvPr/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image1.png" descr="A green shield with a gold border and a cross with keys&#10;&#10;Description automatically generated">
            <a:extLst>
              <a:ext uri="{FF2B5EF4-FFF2-40B4-BE49-F238E27FC236}">
                <a16:creationId xmlns:a16="http://schemas.microsoft.com/office/drawing/2014/main" id="{EADB6E72-1829-C9DB-0CB2-2CA39AC83628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5498358" y="699732"/>
            <a:ext cx="1195283" cy="1286851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883156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A08A-58DB-2682-0E92-61D49C2E9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807" y="1558749"/>
            <a:ext cx="5283961" cy="447257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/>
              <a:t>We use Letter-join which teaches handwriting in line with the National Curriculum.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</a:t>
            </a:r>
            <a:r>
              <a:rPr lang="en-US" b="1" dirty="0"/>
              <a:t>Early Years</a:t>
            </a:r>
            <a:r>
              <a:rPr lang="en-US" dirty="0"/>
              <a:t> - Reception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</a:t>
            </a:r>
            <a:r>
              <a:rPr lang="en-US" b="1" dirty="0"/>
              <a:t>Key Stage 1</a:t>
            </a:r>
            <a:r>
              <a:rPr lang="en-US" dirty="0"/>
              <a:t> - Years 1/2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/>
              <a:t>• Key Stage 2 </a:t>
            </a:r>
            <a:r>
              <a:rPr lang="en-US" dirty="0"/>
              <a:t>- Years 3/4/5/6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/>
          </a:p>
          <a:p>
            <a:pPr marL="0" indent="0">
              <a:lnSpc>
                <a:spcPct val="100000"/>
              </a:lnSpc>
              <a:buNone/>
            </a:pPr>
            <a:endParaRPr lang="en-US" dirty="0"/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CFF34F9B-B213-5910-E967-28E443D2F1E8}"/>
              </a:ext>
            </a:extLst>
          </p:cNvPr>
          <p:cNvSpPr txBox="1">
            <a:spLocks/>
          </p:cNvSpPr>
          <p:nvPr/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dirty="0"/>
              <a:t>Handwriting at at our school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D53C9C-EA00-4F45-58F7-69FB1AA0F6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35306" y="1625547"/>
            <a:ext cx="5058000" cy="35675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D17B23-7D63-1620-18F0-3F0A6631AC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690971" y="4192259"/>
            <a:ext cx="1151361" cy="12142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A28E09-6135-69CB-3FAF-F81431DF0629}"/>
              </a:ext>
            </a:extLst>
          </p:cNvPr>
          <p:cNvSpPr txBox="1"/>
          <p:nvPr/>
        </p:nvSpPr>
        <p:spPr>
          <a:xfrm>
            <a:off x="6637475" y="5359067"/>
            <a:ext cx="2592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You can </a:t>
            </a:r>
            <a:r>
              <a:rPr lang="en-US" sz="1600" b="1"/>
              <a:t>download a </a:t>
            </a:r>
            <a:r>
              <a:rPr lang="en-US" sz="1600" b="1" dirty="0"/>
              <a:t>PDF of the Letter-join brochure to read on screen or print out.</a:t>
            </a:r>
          </a:p>
        </p:txBody>
      </p:sp>
    </p:spTree>
    <p:extLst>
      <p:ext uri="{BB962C8B-B14F-4D97-AF65-F5344CB8AC3E}">
        <p14:creationId xmlns:p14="http://schemas.microsoft.com/office/powerpoint/2010/main" val="14011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439C4B4-8BC3-AD36-F352-C1E250D1D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Letter-join Handwriting Scheme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449935-6C11-90AA-80F6-FCB41B30FD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38441" y="1412111"/>
            <a:ext cx="8094584" cy="45373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A48F21-10E1-3040-6318-9BD1DB51E5CF}"/>
              </a:ext>
            </a:extLst>
          </p:cNvPr>
          <p:cNvSpPr txBox="1"/>
          <p:nvPr/>
        </p:nvSpPr>
        <p:spPr>
          <a:xfrm>
            <a:off x="8619067" y="1713005"/>
            <a:ext cx="357293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dirty="0"/>
              <a:t>Letter-join is a whole school handwriting scheme used in all classes to achieve consistent progression in handwriting.</a:t>
            </a:r>
          </a:p>
          <a:p>
            <a:pPr algn="ctr"/>
            <a:r>
              <a:rPr lang="en-US" dirty="0"/>
              <a:t>It has:</a:t>
            </a:r>
          </a:p>
          <a:p>
            <a:pPr algn="ctr"/>
            <a:r>
              <a:rPr lang="en-US" dirty="0"/>
              <a:t>• animations to demonstrate letter formation and joining techniques.</a:t>
            </a:r>
          </a:p>
          <a:p>
            <a:pPr algn="ctr"/>
            <a:r>
              <a:rPr lang="en-US" dirty="0"/>
              <a:t>• games and activities to </a:t>
            </a:r>
            <a:r>
              <a:rPr lang="en-US" dirty="0" err="1"/>
              <a:t>practise</a:t>
            </a:r>
            <a:r>
              <a:rPr lang="en-US" dirty="0"/>
              <a:t> handwriting as well as phonics and spelling.</a:t>
            </a:r>
          </a:p>
          <a:p>
            <a:pPr algn="ctr"/>
            <a:r>
              <a:rPr lang="en-US" dirty="0"/>
              <a:t>• worksheets for real handwriting practice which can be copied into handwriting books.</a:t>
            </a:r>
          </a:p>
        </p:txBody>
      </p:sp>
    </p:spTree>
    <p:extLst>
      <p:ext uri="{BB962C8B-B14F-4D97-AF65-F5344CB8AC3E}">
        <p14:creationId xmlns:p14="http://schemas.microsoft.com/office/powerpoint/2010/main" val="3416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A08A-58DB-2682-0E92-61D49C2E9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426" y="1558749"/>
            <a:ext cx="5537858" cy="434286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our chosen handwriting style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r>
              <a:rPr lang="en-US" dirty="0"/>
              <a:t>we use lead-in and lead-out lines</a:t>
            </a:r>
          </a:p>
          <a:p>
            <a:r>
              <a:rPr lang="en-US" dirty="0"/>
              <a:t>use lowercase letters, not capitals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750CCCB-19D7-68E4-C181-C380A30DC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Handwriting at our school</a:t>
            </a:r>
          </a:p>
        </p:txBody>
      </p:sp>
      <p:pic>
        <p:nvPicPr>
          <p:cNvPr id="5" name="Picture 4" descr="A close-up of a white background&#10;&#10;Description automatically generated">
            <a:extLst>
              <a:ext uri="{FF2B5EF4-FFF2-40B4-BE49-F238E27FC236}">
                <a16:creationId xmlns:a16="http://schemas.microsoft.com/office/drawing/2014/main" id="{A2BA0317-3FE0-081D-B4E6-68F6C307A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021" y="2272504"/>
            <a:ext cx="7772400" cy="2312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01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A08A-58DB-2682-0E92-61D49C2E9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426" y="1558749"/>
            <a:ext cx="5537858" cy="4342868"/>
          </a:xfrm>
        </p:spPr>
        <p:txBody>
          <a:bodyPr>
            <a:normAutofit/>
          </a:bodyPr>
          <a:lstStyle/>
          <a:p>
            <a:r>
              <a:rPr lang="en-US" dirty="0"/>
              <a:t>our chosen handwriting style</a:t>
            </a:r>
          </a:p>
          <a:p>
            <a:r>
              <a:rPr lang="en-US" dirty="0"/>
              <a:t>we use lead-in and lead-out lines</a:t>
            </a:r>
          </a:p>
          <a:p>
            <a:r>
              <a:rPr lang="en-US" dirty="0"/>
              <a:t>use lowercase letters, not capitals</a:t>
            </a:r>
          </a:p>
          <a:p>
            <a:r>
              <a:rPr lang="en-US" dirty="0"/>
              <a:t>refer to letters with their sound not their name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750CCCB-19D7-68E4-C181-C380A30DC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Handwriting at our school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793105-1AF3-9371-EDB9-F5DB8A8E92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981853" y="1482547"/>
            <a:ext cx="3946116" cy="430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03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439C4B4-8BC3-AD36-F352-C1E250D1D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Letter-join Handwriting Scheme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FAACF14-780E-EC85-06BA-19EB7E6E8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426" y="1558749"/>
            <a:ext cx="4709944" cy="459586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>
                <a:solidFill>
                  <a:srgbClr val="000000"/>
                </a:solidFill>
              </a:rPr>
              <a:t>You can use Letter-join at home on PCs and tablets.</a:t>
            </a:r>
            <a:endParaRPr lang="en-GB" b="0" i="0" u="none" strike="noStrike" dirty="0">
              <a:solidFill>
                <a:srgbClr val="000000"/>
              </a:solidFill>
              <a:effectLst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449935-6C11-90AA-80F6-FCB41B30FD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426951" y="1558749"/>
            <a:ext cx="5862360" cy="392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0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A08A-58DB-2682-0E92-61D49C2E9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425" y="1558749"/>
            <a:ext cx="5635102" cy="4342868"/>
          </a:xfrm>
        </p:spPr>
        <p:txBody>
          <a:bodyPr/>
          <a:lstStyle/>
          <a:p>
            <a:r>
              <a:rPr lang="en-US" dirty="0"/>
              <a:t>All children use same log-in details.</a:t>
            </a:r>
          </a:p>
          <a:p>
            <a:r>
              <a:rPr lang="en-US" dirty="0"/>
              <a:t>Choose your child’s class to access:</a:t>
            </a:r>
          </a:p>
          <a:p>
            <a:pPr lvl="1"/>
            <a:r>
              <a:rPr lang="en-US" dirty="0"/>
              <a:t>the correct handwriting style</a:t>
            </a:r>
          </a:p>
          <a:p>
            <a:pPr lvl="1"/>
            <a:r>
              <a:rPr lang="en-US" dirty="0"/>
              <a:t>class word banks</a:t>
            </a:r>
          </a:p>
          <a:p>
            <a:pPr lvl="1"/>
            <a:r>
              <a:rPr lang="en-US" dirty="0"/>
              <a:t>home learning tasks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439C4B4-8BC3-AD36-F352-C1E250D1D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Letter-join log-in</a:t>
            </a:r>
          </a:p>
        </p:txBody>
      </p:sp>
      <p:pic>
        <p:nvPicPr>
          <p:cNvPr id="4" name="Picture 3" descr="A green background with black text&#10;&#10;Description automatically generated">
            <a:extLst>
              <a:ext uri="{FF2B5EF4-FFF2-40B4-BE49-F238E27FC236}">
                <a16:creationId xmlns:a16="http://schemas.microsoft.com/office/drawing/2014/main" id="{112F9F02-CEA2-F10E-373D-9044E1FE1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666" y="3632816"/>
            <a:ext cx="3980052" cy="137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13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A08A-58DB-2682-0E92-61D49C2E9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426" y="1558749"/>
            <a:ext cx="4584809" cy="406205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Log in to Letter-join 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Patterns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Easy letters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Easy words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Harder letters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Harder words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More letters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439C4B4-8BC3-AD36-F352-C1E250D1D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Making the most of Letter-join at home</a:t>
            </a:r>
          </a:p>
        </p:txBody>
      </p:sp>
      <p:sp>
        <p:nvSpPr>
          <p:cNvPr id="6" name="Pentagon 5">
            <a:hlinkClick r:id="rId3"/>
            <a:extLst>
              <a:ext uri="{FF2B5EF4-FFF2-40B4-BE49-F238E27FC236}">
                <a16:creationId xmlns:a16="http://schemas.microsoft.com/office/drawing/2014/main" id="{1904801B-A34C-5971-83C9-BEC483637F75}"/>
              </a:ext>
            </a:extLst>
          </p:cNvPr>
          <p:cNvSpPr/>
          <p:nvPr/>
        </p:nvSpPr>
        <p:spPr>
          <a:xfrm>
            <a:off x="3979505" y="1672012"/>
            <a:ext cx="233680" cy="30175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3B6045-887E-8DF2-6B97-A6021F33F5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616388" y="1602157"/>
            <a:ext cx="5926542" cy="332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97259"/>
      </p:ext>
    </p:extLst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7F834-351C-0740-8A28-3F3D59014D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0690" y="2034874"/>
            <a:ext cx="8250619" cy="234462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Thank you for attending our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Handwriting Workshop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4B1577-07C0-D24C-964A-36A807629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048" y="5071210"/>
            <a:ext cx="3371200" cy="857281"/>
          </a:xfrm>
          <a:prstGeom prst="rect">
            <a:avLst/>
          </a:prstGeom>
        </p:spPr>
      </p:pic>
      <p:sp>
        <p:nvSpPr>
          <p:cNvPr id="16" name="Title 6">
            <a:extLst>
              <a:ext uri="{FF2B5EF4-FFF2-40B4-BE49-F238E27FC236}">
                <a16:creationId xmlns:a16="http://schemas.microsoft.com/office/drawing/2014/main" id="{2B32DFF3-55B7-59D7-BA9C-DF7C1638ADCB}"/>
              </a:ext>
            </a:extLst>
          </p:cNvPr>
          <p:cNvSpPr txBox="1">
            <a:spLocks/>
          </p:cNvSpPr>
          <p:nvPr/>
        </p:nvSpPr>
        <p:spPr>
          <a:xfrm>
            <a:off x="838200" y="377646"/>
            <a:ext cx="10515600" cy="10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image1.png" descr="A green shield with a gold border and a cross with keys&#10;&#10;Description automatically generated">
            <a:extLst>
              <a:ext uri="{FF2B5EF4-FFF2-40B4-BE49-F238E27FC236}">
                <a16:creationId xmlns:a16="http://schemas.microsoft.com/office/drawing/2014/main" id="{BFA09248-0FF9-FE75-7D08-4B462F472E62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5498358" y="699732"/>
            <a:ext cx="1195283" cy="1286851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77573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15075</TotalTime>
  <Words>641</Words>
  <Application>Microsoft Macintosh PowerPoint</Application>
  <PresentationFormat>Widescreen</PresentationFormat>
  <Paragraphs>80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Helvetica</vt:lpstr>
      <vt:lpstr>Office Theme</vt:lpstr>
      <vt:lpstr>Welcome to our Handwriting Workshop</vt:lpstr>
      <vt:lpstr>PowerPoint Presentation</vt:lpstr>
      <vt:lpstr>Letter-join Handwriting Scheme</vt:lpstr>
      <vt:lpstr>Handwriting at our school</vt:lpstr>
      <vt:lpstr>Handwriting at our school</vt:lpstr>
      <vt:lpstr>Letter-join Handwriting Scheme</vt:lpstr>
      <vt:lpstr>Letter-join log-in</vt:lpstr>
      <vt:lpstr>Making the most of Letter-join at home</vt:lpstr>
      <vt:lpstr>Thank you for attending our Handwriting Workshop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Lisa Connolly</cp:lastModifiedBy>
  <cp:revision>111</cp:revision>
  <cp:lastPrinted>2023-05-18T10:45:34Z</cp:lastPrinted>
  <dcterms:created xsi:type="dcterms:W3CDTF">2023-05-12T10:39:04Z</dcterms:created>
  <dcterms:modified xsi:type="dcterms:W3CDTF">2025-11-20T22:25:44Z</dcterms:modified>
</cp:coreProperties>
</file>